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8" r:id="rId4"/>
    <p:sldId id="267" r:id="rId5"/>
    <p:sldId id="266" r:id="rId6"/>
    <p:sldId id="265" r:id="rId7"/>
    <p:sldId id="259" r:id="rId8"/>
    <p:sldId id="269" r:id="rId9"/>
    <p:sldId id="260" r:id="rId10"/>
    <p:sldId id="271" r:id="rId11"/>
    <p:sldId id="263"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80741" autoAdjust="0"/>
  </p:normalViewPr>
  <p:slideViewPr>
    <p:cSldViewPr snapToGrid="0">
      <p:cViewPr varScale="1">
        <p:scale>
          <a:sx n="73" d="100"/>
          <a:sy n="73" d="100"/>
        </p:scale>
        <p:origin x="12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72BB5F-3434-45FC-A7FC-41EE2B7A84EC}" type="datetimeFigureOut">
              <a:rPr lang="en-KE" smtClean="0"/>
              <a:t>15/06/2021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3AFFAB-514C-4C6D-9046-00ED851E00AA}" type="slidenum">
              <a:rPr lang="en-KE" smtClean="0"/>
              <a:t>‹#›</a:t>
            </a:fld>
            <a:endParaRPr lang="en-KE"/>
          </a:p>
        </p:txBody>
      </p:sp>
    </p:spTree>
    <p:extLst>
      <p:ext uri="{BB962C8B-B14F-4D97-AF65-F5344CB8AC3E}">
        <p14:creationId xmlns:p14="http://schemas.microsoft.com/office/powerpoint/2010/main" val="761556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Special education has been seeking its position in the education system.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Education systems globally have been developing new roles for different programs but the position of special education has been left out.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There is therefore the need to look into new ways of adopting the roles in the special education programs regularly (</a:t>
            </a:r>
            <a:r>
              <a:rPr lang="en-KE" sz="1200" kern="1200" dirty="0">
                <a:solidFill>
                  <a:schemeClr val="tx1"/>
                </a:solidFill>
                <a:effectLst/>
                <a:latin typeface="+mn-lt"/>
                <a:ea typeface="+mn-ea"/>
                <a:cs typeface="+mn-cs"/>
              </a:rPr>
              <a:t>Fuchs, Fuchs, &amp; </a:t>
            </a:r>
            <a:r>
              <a:rPr lang="en-KE" sz="1200" kern="1200" dirty="0" err="1">
                <a:solidFill>
                  <a:schemeClr val="tx1"/>
                </a:solidFill>
                <a:effectLst/>
                <a:latin typeface="+mn-lt"/>
                <a:ea typeface="+mn-ea"/>
                <a:cs typeface="+mn-cs"/>
              </a:rPr>
              <a:t>Stecker</a:t>
            </a:r>
            <a:r>
              <a:rPr lang="en-KE" sz="1200" kern="1200" dirty="0">
                <a:solidFill>
                  <a:schemeClr val="tx1"/>
                </a:solidFill>
                <a:effectLst/>
                <a:latin typeface="+mn-lt"/>
                <a:ea typeface="+mn-ea"/>
                <a:cs typeface="+mn-cs"/>
              </a:rPr>
              <a:t>, 2010</a:t>
            </a:r>
            <a:r>
              <a:rPr lang="en-US" sz="1200" kern="1200" dirty="0">
                <a:solidFill>
                  <a:schemeClr val="tx1"/>
                </a:solidFill>
                <a:effectLst/>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All students regardless of their physical conditions should be taken care of through developments of effective support frameworks.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It is significant to have students at all levels studying at the most flexible support service frameworks in their respective schools.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Students should also enjoy in all their learning environments regardless of the status or geographical setting (</a:t>
            </a:r>
            <a:r>
              <a:rPr lang="en-KE" sz="1200" kern="1200" dirty="0">
                <a:solidFill>
                  <a:schemeClr val="tx1"/>
                </a:solidFill>
                <a:effectLst/>
                <a:latin typeface="+mn-lt"/>
                <a:ea typeface="+mn-ea"/>
                <a:cs typeface="+mn-cs"/>
              </a:rPr>
              <a:t>Swanson</a:t>
            </a:r>
            <a:r>
              <a:rPr lang="en-US" sz="1200" kern="1200" dirty="0">
                <a:solidFill>
                  <a:schemeClr val="tx1"/>
                </a:solidFill>
                <a:effectLst/>
                <a:latin typeface="+mn-lt"/>
                <a:ea typeface="+mn-ea"/>
                <a:cs typeface="+mn-cs"/>
              </a:rPr>
              <a:t> et al., 2012).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When it comes to the issue of the special education, some students require special attention and proper planning for the instruction and support.  </a:t>
            </a:r>
            <a:endParaRPr lang="en-KE" sz="1200" kern="1200" dirty="0">
              <a:solidFill>
                <a:schemeClr val="tx1"/>
              </a:solidFill>
              <a:effectLst/>
              <a:latin typeface="+mn-lt"/>
              <a:ea typeface="+mn-ea"/>
              <a:cs typeface="+mn-cs"/>
            </a:endParaRPr>
          </a:p>
          <a:p>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2</a:t>
            </a:fld>
            <a:endParaRPr lang="en-KE"/>
          </a:p>
        </p:txBody>
      </p:sp>
    </p:spTree>
    <p:extLst>
      <p:ext uri="{BB962C8B-B14F-4D97-AF65-F5344CB8AC3E}">
        <p14:creationId xmlns:p14="http://schemas.microsoft.com/office/powerpoint/2010/main" val="4054925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RTI framework has many interpretations which has been put into three tiers. In the model, tier involves all students. In different times of the year screening is carried in order to timely identify the children who at risk.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When such identification is carried out, it becomes to easily and closely monitor a child who is at risk.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If the child cannot respond to the differentiated support and instructions, the child is then transferred to the level 2. In the tier, the intervention is well researched and instructions can be in many ways such as the small groups interventions as well as class-wide interventions.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Tier 2 takes a little bit longer as compared to tier 1 since the interventions involved is greater (Björn et al., 2016)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child is taken to tier 3 if they do not respond to interventions in tier 2. The research in this level is quite intensive as compared to that in tier 2. The intervention is individual to produce a great deal of results. </a:t>
            </a:r>
            <a:endParaRPr lang="en-KE" dirty="0"/>
          </a:p>
          <a:p>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4</a:t>
            </a:fld>
            <a:endParaRPr lang="en-KE"/>
          </a:p>
        </p:txBody>
      </p:sp>
    </p:spTree>
    <p:extLst>
      <p:ext uri="{BB962C8B-B14F-4D97-AF65-F5344CB8AC3E}">
        <p14:creationId xmlns:p14="http://schemas.microsoft.com/office/powerpoint/2010/main" val="1797835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For children between the ages of 3-5, and are suspected to have special education needs, the first step is evaluation through the relevant authorities.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request for evaluation is the one termed as referral.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According to the IDEA Act, it is required of the local public school to locate any student who might need special attnetiojn in education.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evaluation will be relevant in ensuring that the student gets the relevant services from the education ministry.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process of evaluation is called Child Find and the person responsible should have the information on the details of the student in order to get the best school for offering such services.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person in-charge of Child Find will then offer the referral of the school.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school reviews the information about the students and then respond in various ways. The school may decline to carry out the evaluation hence it is not a guarantee of the evaluation.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school can also recommend a screening in order to see if they will carry out the full evaluation.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school can also proceed to a full evaluation of the student. </a:t>
            </a:r>
            <a:endParaRPr lang="en-KE" sz="1200" kern="1200" dirty="0">
              <a:solidFill>
                <a:schemeClr val="tx1"/>
              </a:solidFill>
              <a:effectLst/>
              <a:latin typeface="+mn-lt"/>
              <a:ea typeface="+mn-ea"/>
              <a:cs typeface="+mn-cs"/>
            </a:endParaRPr>
          </a:p>
          <a:p>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5</a:t>
            </a:fld>
            <a:endParaRPr lang="en-KE"/>
          </a:p>
        </p:txBody>
      </p:sp>
    </p:spTree>
    <p:extLst>
      <p:ext uri="{BB962C8B-B14F-4D97-AF65-F5344CB8AC3E}">
        <p14:creationId xmlns:p14="http://schemas.microsoft.com/office/powerpoint/2010/main" val="2419408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evaluation must start with a written consent to the district in charge in order to proceed with the process.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Before the signature is put on the consent, the writer must have time with the evaluator in order to understand the Procedural Safeguards.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If its your child, then it is advisable to sign the consent and return the paper in time in order to ensure the process continues smoothly without delays.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evaluator will determine if the child requires any special attention.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Additionally, the evaluator prepares a report of the child is capable of doing as well as the areas that the child needs assistance.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During the evaluation, the parent or guardian should be there with the child to make it easy for the child to undergo the process.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evaluation may involve one or more evaluators.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evaluation involves various tasks on the child in order to determine the special case with the child. After the identification of any special case, the representatives of schools in the district have a meeting.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Through the meeting, there is a determination of the special care that the child needs and from which school are the services best. </a:t>
            </a:r>
            <a:endParaRPr lang="en-KE" sz="1200" kern="1200" dirty="0">
              <a:solidFill>
                <a:schemeClr val="tx1"/>
              </a:solidFill>
              <a:effectLst/>
              <a:latin typeface="+mn-lt"/>
              <a:ea typeface="+mn-ea"/>
              <a:cs typeface="+mn-cs"/>
            </a:endParaRPr>
          </a:p>
          <a:p>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7</a:t>
            </a:fld>
            <a:endParaRPr lang="en-KE"/>
          </a:p>
        </p:txBody>
      </p:sp>
    </p:spTree>
    <p:extLst>
      <p:ext uri="{BB962C8B-B14F-4D97-AF65-F5344CB8AC3E}">
        <p14:creationId xmlns:p14="http://schemas.microsoft.com/office/powerpoint/2010/main" val="3185074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Even if a child has a diagnosis, it is not a guarantee that the student has a need for special care education services. There according to IDEA a student or a child must fall into any of the stated categories. </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Deafness</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Deaf-blindness</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Autism</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Emotional disturbance</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Intellectual inability</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Hearing impairment</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Orthopedic disabilities</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Multiple impairments</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Speech impairment</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Brain injury from trauma</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Visual impairments</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ADHD and other health complications</a:t>
            </a:r>
            <a:endParaRPr lang="en-KE"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Specific learning related disabilities</a:t>
            </a:r>
            <a:endParaRPr lang="en-KE" sz="1200" kern="1200" dirty="0">
              <a:solidFill>
                <a:schemeClr val="tx1"/>
              </a:solidFill>
              <a:effectLst/>
              <a:latin typeface="+mn-lt"/>
              <a:ea typeface="+mn-ea"/>
              <a:cs typeface="+mn-cs"/>
            </a:endParaRPr>
          </a:p>
          <a:p>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8</a:t>
            </a:fld>
            <a:endParaRPr lang="en-KE"/>
          </a:p>
        </p:txBody>
      </p:sp>
    </p:spTree>
    <p:extLst>
      <p:ext uri="{BB962C8B-B14F-4D97-AF65-F5344CB8AC3E}">
        <p14:creationId xmlns:p14="http://schemas.microsoft.com/office/powerpoint/2010/main" val="1203879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dirty="0"/>
              <a:t>The referral procedure takes a series of steps. </a:t>
            </a:r>
            <a:endParaRPr lang="en-KE" dirty="0"/>
          </a:p>
          <a:p>
            <a:pPr fontAlgn="base"/>
            <a:endParaRPr lang="en-US" dirty="0"/>
          </a:p>
          <a:p>
            <a:pPr fontAlgn="base"/>
            <a:r>
              <a:rPr lang="en-US" dirty="0"/>
              <a:t>Analysis of the student’s progress.</a:t>
            </a:r>
            <a:endParaRPr lang="en-KE" dirty="0"/>
          </a:p>
          <a:p>
            <a:pPr fontAlgn="base"/>
            <a:r>
              <a:rPr lang="en-US" dirty="0"/>
              <a:t>Gathering of information.</a:t>
            </a:r>
            <a:endParaRPr lang="en-KE" dirty="0"/>
          </a:p>
          <a:p>
            <a:pPr fontAlgn="base"/>
            <a:r>
              <a:rPr lang="en-US" dirty="0"/>
              <a:t>Sharing of information by team members.</a:t>
            </a:r>
            <a:endParaRPr lang="en-KE" dirty="0"/>
          </a:p>
          <a:p>
            <a:pPr fontAlgn="base"/>
            <a:r>
              <a:rPr lang="en-US" dirty="0"/>
              <a:t>Discussion on the best strategies to handle the child.</a:t>
            </a:r>
            <a:endParaRPr lang="en-KE" dirty="0"/>
          </a:p>
          <a:p>
            <a:pPr fontAlgn="base"/>
            <a:r>
              <a:rPr lang="en-US" dirty="0"/>
              <a:t>Implementation of the suggested strategies.</a:t>
            </a:r>
            <a:endParaRPr lang="en-KE" dirty="0"/>
          </a:p>
          <a:p>
            <a:pPr fontAlgn="base"/>
            <a:r>
              <a:rPr lang="en-US" dirty="0"/>
              <a:t>Monitoring of the progress.</a:t>
            </a:r>
            <a:endParaRPr lang="en-KE" dirty="0"/>
          </a:p>
          <a:p>
            <a:pPr fontAlgn="base"/>
            <a:r>
              <a:rPr lang="en-US" dirty="0"/>
              <a:t>Evaluation of the strategies. </a:t>
            </a:r>
            <a:endParaRPr lang="en-KE" dirty="0"/>
          </a:p>
          <a:p>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9</a:t>
            </a:fld>
            <a:endParaRPr lang="en-KE"/>
          </a:p>
        </p:txBody>
      </p:sp>
    </p:spTree>
    <p:extLst>
      <p:ext uri="{BB962C8B-B14F-4D97-AF65-F5344CB8AC3E}">
        <p14:creationId xmlns:p14="http://schemas.microsoft.com/office/powerpoint/2010/main" val="3740922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are the rights of the parents and students.</a:t>
            </a:r>
          </a:p>
          <a:p>
            <a:pPr marL="171450" indent="-171450">
              <a:buFont typeface="Arial" panose="020B0604020202020204" pitchFamily="34" charset="0"/>
              <a:buChar char="•"/>
            </a:pPr>
            <a:r>
              <a:rPr lang="en-US" dirty="0"/>
              <a:t>Right for evaluation request</a:t>
            </a:r>
          </a:p>
          <a:p>
            <a:pPr marL="171450" indent="-171450">
              <a:buFont typeface="Arial" panose="020B0604020202020204" pitchFamily="34" charset="0"/>
              <a:buChar char="•"/>
            </a:pPr>
            <a:r>
              <a:rPr lang="en-US" dirty="0"/>
              <a:t>Right to informed consent for the process of evaluation</a:t>
            </a:r>
          </a:p>
          <a:p>
            <a:pPr marL="171450" indent="-171450">
              <a:buFont typeface="Arial" panose="020B0604020202020204" pitchFamily="34" charset="0"/>
              <a:buChar char="•"/>
            </a:pPr>
            <a:r>
              <a:rPr lang="en-US" dirty="0"/>
              <a:t>Right to thorough evaluation  by the student</a:t>
            </a:r>
          </a:p>
          <a:p>
            <a:pPr marL="171450" indent="-171450">
              <a:buFont typeface="Arial" panose="020B0604020202020204" pitchFamily="34" charset="0"/>
              <a:buChar char="•"/>
            </a:pPr>
            <a:r>
              <a:rPr lang="en-US" dirty="0"/>
              <a:t>Freedom from discrimination.</a:t>
            </a:r>
          </a:p>
          <a:p>
            <a:pPr marL="171450" indent="-171450">
              <a:buFont typeface="Arial" panose="020B0604020202020204" pitchFamily="34" charset="0"/>
              <a:buChar char="•"/>
            </a:pPr>
            <a:r>
              <a:rPr lang="en-US" dirty="0"/>
              <a:t>Parent should be allowed to be part of the IEP team. </a:t>
            </a:r>
          </a:p>
          <a:p>
            <a:pPr marL="171450" indent="-171450">
              <a:buFont typeface="Arial" panose="020B0604020202020204" pitchFamily="34" charset="0"/>
              <a:buChar char="•"/>
            </a:pPr>
            <a:r>
              <a:rPr lang="en-US" dirty="0"/>
              <a:t>Right to appeal to any decisions made in regard </a:t>
            </a:r>
            <a:r>
              <a:rPr lang="en-US"/>
              <a:t>to their </a:t>
            </a:r>
            <a:r>
              <a:rPr lang="en-US" dirty="0"/>
              <a:t>children. </a:t>
            </a:r>
          </a:p>
          <a:p>
            <a:pPr marL="171450" indent="-171450">
              <a:buFont typeface="Arial" panose="020B0604020202020204" pitchFamily="34" charset="0"/>
              <a:buChar char="•"/>
            </a:pPr>
            <a:endParaRPr lang="en-KE" dirty="0"/>
          </a:p>
        </p:txBody>
      </p:sp>
      <p:sp>
        <p:nvSpPr>
          <p:cNvPr id="4" name="Slide Number Placeholder 3"/>
          <p:cNvSpPr>
            <a:spLocks noGrp="1"/>
          </p:cNvSpPr>
          <p:nvPr>
            <p:ph type="sldNum" sz="quarter" idx="5"/>
          </p:nvPr>
        </p:nvSpPr>
        <p:spPr/>
        <p:txBody>
          <a:bodyPr/>
          <a:lstStyle/>
          <a:p>
            <a:fld id="{2F3AFFAB-514C-4C6D-9046-00ED851E00AA}" type="slidenum">
              <a:rPr lang="en-KE" smtClean="0"/>
              <a:t>10</a:t>
            </a:fld>
            <a:endParaRPr lang="en-KE"/>
          </a:p>
        </p:txBody>
      </p:sp>
    </p:spTree>
    <p:extLst>
      <p:ext uri="{BB962C8B-B14F-4D97-AF65-F5344CB8AC3E}">
        <p14:creationId xmlns:p14="http://schemas.microsoft.com/office/powerpoint/2010/main" val="157274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10889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302915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07461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1226412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66667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1993251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851679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56786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786383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D02242-838D-4F4A-9DDB-A4F3FB535FD3}"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83622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D02242-838D-4F4A-9DDB-A4F3FB535FD3}" type="datetimeFigureOut">
              <a:rPr lang="en-US" smtClean="0"/>
              <a:t>6/15/2021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490329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D02242-838D-4F4A-9DDB-A4F3FB535FD3}" type="datetimeFigureOut">
              <a:rPr lang="en-US" smtClean="0"/>
              <a:t>6/15/2021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1481472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D02242-838D-4F4A-9DDB-A4F3FB535FD3}" type="datetimeFigureOut">
              <a:rPr lang="en-US" smtClean="0"/>
              <a:t>6/15/2021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122971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D02242-838D-4F4A-9DDB-A4F3FB535FD3}" type="datetimeFigureOut">
              <a:rPr lang="en-US" smtClean="0"/>
              <a:t>6/15/2021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5521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D02242-838D-4F4A-9DDB-A4F3FB535FD3}" type="datetimeFigureOut">
              <a:rPr lang="en-US" smtClean="0"/>
              <a:t>6/15/2021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4189316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D02242-838D-4F4A-9DDB-A4F3FB535FD3}" type="datetimeFigureOut">
              <a:rPr lang="en-US" smtClean="0"/>
              <a:t>6/15/2021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413334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D02242-838D-4F4A-9DDB-A4F3FB535FD3}" type="datetimeFigureOut">
              <a:rPr lang="en-US" smtClean="0"/>
              <a:t>6/15/2021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BA990CE-B708-4198-821A-9690E3B59A18}" type="slidenum">
              <a:rPr lang="en-US" smtClean="0"/>
              <a:t>‹#›</a:t>
            </a:fld>
            <a:endParaRPr lang="en-US"/>
          </a:p>
        </p:txBody>
      </p:sp>
    </p:spTree>
    <p:extLst>
      <p:ext uri="{BB962C8B-B14F-4D97-AF65-F5344CB8AC3E}">
        <p14:creationId xmlns:p14="http://schemas.microsoft.com/office/powerpoint/2010/main" val="4526483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598B8-A14D-4946-B701-C94E7AA1CF81}"/>
              </a:ext>
            </a:extLst>
          </p:cNvPr>
          <p:cNvSpPr>
            <a:spLocks noGrp="1"/>
          </p:cNvSpPr>
          <p:nvPr>
            <p:ph type="ctrTitle"/>
          </p:nvPr>
        </p:nvSpPr>
        <p:spPr/>
        <p:txBody>
          <a:bodyPr>
            <a:normAutofit fontScale="90000"/>
          </a:bodyPr>
          <a:lstStyle/>
          <a:p>
            <a:r>
              <a:rPr lang="en-US" b="1" dirty="0"/>
              <a:t>Basics of Special Education</a:t>
            </a:r>
            <a:br>
              <a:rPr lang="en-US" dirty="0"/>
            </a:br>
            <a:endParaRPr lang="en-US" sz="2700" dirty="0"/>
          </a:p>
        </p:txBody>
      </p:sp>
      <p:sp>
        <p:nvSpPr>
          <p:cNvPr id="3" name="Subtitle 2">
            <a:extLst>
              <a:ext uri="{FF2B5EF4-FFF2-40B4-BE49-F238E27FC236}">
                <a16:creationId xmlns:a16="http://schemas.microsoft.com/office/drawing/2014/main" id="{6ECFD88C-EBEE-463A-A988-42360451888B}"/>
              </a:ext>
            </a:extLst>
          </p:cNvPr>
          <p:cNvSpPr>
            <a:spLocks noGrp="1"/>
          </p:cNvSpPr>
          <p:nvPr>
            <p:ph type="subTitle" idx="1"/>
          </p:nvPr>
        </p:nvSpPr>
        <p:spPr>
          <a:xfrm>
            <a:off x="1452880" y="4536758"/>
            <a:ext cx="9144000" cy="1655762"/>
          </a:xfrm>
        </p:spPr>
        <p:txBody>
          <a:bodyPr/>
          <a:lstStyle/>
          <a:p>
            <a:r>
              <a:rPr lang="en-US" dirty="0"/>
              <a:t>Name of Student</a:t>
            </a:r>
          </a:p>
          <a:p>
            <a:r>
              <a:rPr lang="en-US" dirty="0"/>
              <a:t>Date</a:t>
            </a:r>
          </a:p>
        </p:txBody>
      </p:sp>
    </p:spTree>
    <p:extLst>
      <p:ext uri="{BB962C8B-B14F-4D97-AF65-F5344CB8AC3E}">
        <p14:creationId xmlns:p14="http://schemas.microsoft.com/office/powerpoint/2010/main" val="3138114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14AE1-0484-4B77-A9C9-27041F010D3A}"/>
              </a:ext>
            </a:extLst>
          </p:cNvPr>
          <p:cNvSpPr>
            <a:spLocks noGrp="1"/>
          </p:cNvSpPr>
          <p:nvPr>
            <p:ph type="title"/>
          </p:nvPr>
        </p:nvSpPr>
        <p:spPr/>
        <p:txBody>
          <a:bodyPr/>
          <a:lstStyle/>
          <a:p>
            <a:pPr algn="ctr"/>
            <a:r>
              <a:rPr lang="en-US" dirty="0"/>
              <a:t>Rights and Responsibilities of Parent in special education process</a:t>
            </a:r>
            <a:endParaRPr lang="en-KE" dirty="0"/>
          </a:p>
        </p:txBody>
      </p:sp>
      <p:sp>
        <p:nvSpPr>
          <p:cNvPr id="3" name="Content Placeholder 2">
            <a:extLst>
              <a:ext uri="{FF2B5EF4-FFF2-40B4-BE49-F238E27FC236}">
                <a16:creationId xmlns:a16="http://schemas.microsoft.com/office/drawing/2014/main" id="{6C40056D-CAA0-460E-A343-1A67A4D5B3A0}"/>
              </a:ext>
            </a:extLst>
          </p:cNvPr>
          <p:cNvSpPr>
            <a:spLocks noGrp="1"/>
          </p:cNvSpPr>
          <p:nvPr>
            <p:ph idx="1"/>
          </p:nvPr>
        </p:nvSpPr>
        <p:spPr>
          <a:xfrm>
            <a:off x="496390" y="2160589"/>
            <a:ext cx="8503920" cy="4697411"/>
          </a:xfrm>
        </p:spPr>
        <p:txBody>
          <a:bodyPr/>
          <a:lstStyle/>
          <a:p>
            <a:r>
              <a:rPr lang="en-US" sz="2400" dirty="0"/>
              <a:t>Parents and children of the students with special have certain rights that they should enjoy at all levels of the special education process. </a:t>
            </a:r>
          </a:p>
          <a:p>
            <a:r>
              <a:rPr lang="en-US" sz="2400" dirty="0"/>
              <a:t>Parents also need to play certain roles in the lives of their children with special needs. The rights and responsibilities are guaranteed by the federal laws and regulations. </a:t>
            </a:r>
          </a:p>
          <a:p>
            <a:r>
              <a:rPr lang="en-US" sz="2400" dirty="0"/>
              <a:t>Among the major responsibility as well as the right is the right to be involved in the decision process. </a:t>
            </a:r>
          </a:p>
          <a:p>
            <a:r>
              <a:rPr lang="en-US" sz="2400" dirty="0"/>
              <a:t>As the child progresses in the education process, the parent should be involved in the follow up process. </a:t>
            </a:r>
            <a:endParaRPr lang="en-KE" sz="2400" dirty="0"/>
          </a:p>
          <a:p>
            <a:endParaRPr lang="en-KE" dirty="0"/>
          </a:p>
        </p:txBody>
      </p:sp>
    </p:spTree>
    <p:extLst>
      <p:ext uri="{BB962C8B-B14F-4D97-AF65-F5344CB8AC3E}">
        <p14:creationId xmlns:p14="http://schemas.microsoft.com/office/powerpoint/2010/main" val="3669545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A6E34-0160-42A5-BA46-80BFCEEBB4A1}"/>
              </a:ext>
            </a:extLst>
          </p:cNvPr>
          <p:cNvSpPr>
            <a:spLocks noGrp="1"/>
          </p:cNvSpPr>
          <p:nvPr>
            <p:ph type="title"/>
          </p:nvPr>
        </p:nvSpPr>
        <p:spPr/>
        <p:txBody>
          <a:bodyPr/>
          <a:lstStyle/>
          <a:p>
            <a:pPr algn="ctr"/>
            <a:r>
              <a:rPr lang="en-US" b="1" dirty="0"/>
              <a:t>References</a:t>
            </a:r>
          </a:p>
        </p:txBody>
      </p:sp>
      <p:sp>
        <p:nvSpPr>
          <p:cNvPr id="3" name="Content Placeholder 2">
            <a:extLst>
              <a:ext uri="{FF2B5EF4-FFF2-40B4-BE49-F238E27FC236}">
                <a16:creationId xmlns:a16="http://schemas.microsoft.com/office/drawing/2014/main" id="{A3090938-3A6A-4E69-8A96-9F50B5B04624}"/>
              </a:ext>
            </a:extLst>
          </p:cNvPr>
          <p:cNvSpPr>
            <a:spLocks noGrp="1"/>
          </p:cNvSpPr>
          <p:nvPr>
            <p:ph idx="1"/>
          </p:nvPr>
        </p:nvSpPr>
        <p:spPr>
          <a:xfrm>
            <a:off x="393404" y="1825625"/>
            <a:ext cx="8596668" cy="5032375"/>
          </a:xfrm>
        </p:spPr>
        <p:txBody>
          <a:bodyPr>
            <a:normAutofit/>
          </a:bodyPr>
          <a:lstStyle/>
          <a:p>
            <a:pPr marL="0" indent="-457200">
              <a:lnSpc>
                <a:spcPct val="200000"/>
              </a:lnSpc>
              <a:spcBef>
                <a:spcPts val="0"/>
              </a:spcBef>
              <a:buNone/>
            </a:pPr>
            <a:r>
              <a:rPr lang="en-US" dirty="0"/>
              <a:t>Fuchs, D., Fuchs, L. S., &amp; </a:t>
            </a:r>
            <a:r>
              <a:rPr lang="en-US" dirty="0" err="1"/>
              <a:t>Stecker</a:t>
            </a:r>
            <a:r>
              <a:rPr lang="en-US" dirty="0"/>
              <a:t>, P. (2010). The “Blurring” of special education in a new continuum of general education placements and services. Exceptional Children, 76, 301–323</a:t>
            </a:r>
          </a:p>
          <a:p>
            <a:pPr marL="0" indent="-457200">
              <a:lnSpc>
                <a:spcPct val="200000"/>
              </a:lnSpc>
              <a:spcBef>
                <a:spcPts val="0"/>
              </a:spcBef>
              <a:buNone/>
            </a:pPr>
            <a:r>
              <a:rPr lang="en-US" dirty="0"/>
              <a:t>Swanson, E., Solis, M., </a:t>
            </a:r>
            <a:r>
              <a:rPr lang="en-US" dirty="0" err="1"/>
              <a:t>Ciullo</a:t>
            </a:r>
            <a:r>
              <a:rPr lang="en-US" dirty="0"/>
              <a:t>, S., &amp; McKenna, J. W. (2012). Special education teachers’ perceptions and instructional practices in response to intervention implementation. Learning Disability Quarterly, 2, 115–126</a:t>
            </a:r>
          </a:p>
          <a:p>
            <a:pPr marL="0" indent="-457200">
              <a:lnSpc>
                <a:spcPct val="200000"/>
              </a:lnSpc>
              <a:spcBef>
                <a:spcPts val="0"/>
              </a:spcBef>
              <a:buNone/>
            </a:pPr>
            <a:r>
              <a:rPr lang="en-US" dirty="0"/>
              <a:t>Björn, P. M., </a:t>
            </a:r>
            <a:r>
              <a:rPr lang="en-US" dirty="0" err="1"/>
              <a:t>Aro</a:t>
            </a:r>
            <a:r>
              <a:rPr lang="en-US" dirty="0"/>
              <a:t>, M. T., </a:t>
            </a:r>
            <a:r>
              <a:rPr lang="en-US" dirty="0" err="1"/>
              <a:t>Koponen</a:t>
            </a:r>
            <a:r>
              <a:rPr lang="en-US" dirty="0"/>
              <a:t>, T. K., Fuchs, L. S., &amp; Fuchs, D. H. (2016). The many faces of special education within RTI frameworks in the United States and Finland. </a:t>
            </a:r>
            <a:r>
              <a:rPr lang="en-US" i="1" dirty="0"/>
              <a:t>Learning Disability Quarterly</a:t>
            </a:r>
            <a:r>
              <a:rPr lang="en-US" dirty="0"/>
              <a:t>, </a:t>
            </a:r>
            <a:r>
              <a:rPr lang="en-US" i="1" dirty="0"/>
              <a:t>39</a:t>
            </a:r>
            <a:r>
              <a:rPr lang="en-US" dirty="0"/>
              <a:t>(1), 58-66.</a:t>
            </a:r>
          </a:p>
          <a:p>
            <a:pPr marL="0" indent="-457200">
              <a:lnSpc>
                <a:spcPct val="200000"/>
              </a:lnSpc>
              <a:spcBef>
                <a:spcPts val="0"/>
              </a:spcBef>
              <a:buNone/>
            </a:pPr>
            <a:endParaRPr lang="en-US" dirty="0"/>
          </a:p>
        </p:txBody>
      </p:sp>
    </p:spTree>
    <p:extLst>
      <p:ext uri="{BB962C8B-B14F-4D97-AF65-F5344CB8AC3E}">
        <p14:creationId xmlns:p14="http://schemas.microsoft.com/office/powerpoint/2010/main" val="3027912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E968F-B99E-499D-B7D3-9482611E3C76}"/>
              </a:ext>
            </a:extLst>
          </p:cNvPr>
          <p:cNvSpPr>
            <a:spLocks noGrp="1"/>
          </p:cNvSpPr>
          <p:nvPr>
            <p:ph type="title"/>
          </p:nvPr>
        </p:nvSpPr>
        <p:spPr>
          <a:xfrm>
            <a:off x="677334" y="609600"/>
            <a:ext cx="8596668" cy="1049383"/>
          </a:xfrm>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C4EF8662-2E36-44D9-B979-4A839DB3E614}"/>
              </a:ext>
            </a:extLst>
          </p:cNvPr>
          <p:cNvSpPr>
            <a:spLocks noGrp="1"/>
          </p:cNvSpPr>
          <p:nvPr>
            <p:ph idx="1"/>
          </p:nvPr>
        </p:nvSpPr>
        <p:spPr>
          <a:xfrm>
            <a:off x="457200" y="2160589"/>
            <a:ext cx="8490857" cy="4697411"/>
          </a:xfrm>
        </p:spPr>
        <p:txBody>
          <a:bodyPr/>
          <a:lstStyle/>
          <a:p>
            <a:r>
              <a:rPr lang="en-US" dirty="0"/>
              <a:t>Bahr, M. W., &amp; </a:t>
            </a:r>
            <a:r>
              <a:rPr lang="en-US" dirty="0" err="1"/>
              <a:t>Kovaleski</a:t>
            </a:r>
            <a:r>
              <a:rPr lang="en-US" dirty="0"/>
              <a:t>, J. F. (2006). The need for problem-solving teams: Introduction to the special issue. </a:t>
            </a:r>
            <a:r>
              <a:rPr lang="en-US" i="1" dirty="0"/>
              <a:t>Remedial and Special Education, 27</a:t>
            </a:r>
            <a:r>
              <a:rPr lang="en-US" dirty="0"/>
              <a:t>(1), 2–5.</a:t>
            </a:r>
            <a:endParaRPr lang="en-KE" dirty="0"/>
          </a:p>
        </p:txBody>
      </p:sp>
    </p:spTree>
    <p:extLst>
      <p:ext uri="{BB962C8B-B14F-4D97-AF65-F5344CB8AC3E}">
        <p14:creationId xmlns:p14="http://schemas.microsoft.com/office/powerpoint/2010/main" val="556033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C581E-47E0-4DF1-9712-299AD1D1AD8F}"/>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C3888712-F0B1-4287-821E-7A77C0499563}"/>
              </a:ext>
            </a:extLst>
          </p:cNvPr>
          <p:cNvSpPr>
            <a:spLocks noGrp="1"/>
          </p:cNvSpPr>
          <p:nvPr>
            <p:ph idx="1"/>
          </p:nvPr>
        </p:nvSpPr>
        <p:spPr>
          <a:xfrm>
            <a:off x="457200" y="1825625"/>
            <a:ext cx="8484781" cy="5032375"/>
          </a:xfrm>
        </p:spPr>
        <p:txBody>
          <a:bodyPr>
            <a:normAutofit/>
          </a:bodyPr>
          <a:lstStyle/>
          <a:p>
            <a:pPr lvl="1"/>
            <a:r>
              <a:rPr lang="en-US" sz="2400" dirty="0"/>
              <a:t>Special education is part of the education system</a:t>
            </a:r>
          </a:p>
          <a:p>
            <a:pPr lvl="1"/>
            <a:r>
              <a:rPr lang="en-US" sz="2400" dirty="0"/>
              <a:t>Education system has various programs but special education has been given minimal attention. </a:t>
            </a:r>
          </a:p>
          <a:p>
            <a:pPr lvl="1"/>
            <a:r>
              <a:rPr lang="en-US" sz="2400" dirty="0"/>
              <a:t>Students should be given access to better education services regardless of their status. </a:t>
            </a:r>
          </a:p>
          <a:p>
            <a:pPr lvl="1"/>
            <a:r>
              <a:rPr lang="en-US" sz="2400" dirty="0"/>
              <a:t>Education system should offer the  best support framework to all students. </a:t>
            </a:r>
          </a:p>
          <a:p>
            <a:pPr lvl="1"/>
            <a:r>
              <a:rPr lang="en-US" sz="2400" dirty="0"/>
              <a:t>Special education should be availed effectively to the students who require the services. </a:t>
            </a:r>
          </a:p>
          <a:p>
            <a:pPr marL="457200" lvl="1" indent="0">
              <a:buNone/>
            </a:pPr>
            <a:endParaRPr lang="en-US" dirty="0"/>
          </a:p>
        </p:txBody>
      </p:sp>
    </p:spTree>
    <p:extLst>
      <p:ext uri="{BB962C8B-B14F-4D97-AF65-F5344CB8AC3E}">
        <p14:creationId xmlns:p14="http://schemas.microsoft.com/office/powerpoint/2010/main" val="3270179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What do you know about the Response to Intervention Model (RTI)?">
            <a:extLst>
              <a:ext uri="{FF2B5EF4-FFF2-40B4-BE49-F238E27FC236}">
                <a16:creationId xmlns:a16="http://schemas.microsoft.com/office/drawing/2014/main" id="{27A2B3BA-6EFB-434C-8FCB-FD7645C6A8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011" y="91440"/>
            <a:ext cx="8477795" cy="6766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887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1527A-9166-41B5-8715-5E3A5E174ABC}"/>
              </a:ext>
            </a:extLst>
          </p:cNvPr>
          <p:cNvSpPr>
            <a:spLocks noGrp="1"/>
          </p:cNvSpPr>
          <p:nvPr>
            <p:ph type="title"/>
          </p:nvPr>
        </p:nvSpPr>
        <p:spPr>
          <a:xfrm>
            <a:off x="677334" y="609600"/>
            <a:ext cx="8596668" cy="957943"/>
          </a:xfrm>
        </p:spPr>
        <p:txBody>
          <a:bodyPr/>
          <a:lstStyle/>
          <a:p>
            <a:pPr algn="ctr"/>
            <a:r>
              <a:rPr lang="en-US" dirty="0"/>
              <a:t>RTI Framework</a:t>
            </a:r>
            <a:endParaRPr lang="en-KE" dirty="0"/>
          </a:p>
        </p:txBody>
      </p:sp>
      <p:sp>
        <p:nvSpPr>
          <p:cNvPr id="3" name="Content Placeholder 2">
            <a:extLst>
              <a:ext uri="{FF2B5EF4-FFF2-40B4-BE49-F238E27FC236}">
                <a16:creationId xmlns:a16="http://schemas.microsoft.com/office/drawing/2014/main" id="{E20A8837-53C7-40EC-B970-3CCC0BAB019F}"/>
              </a:ext>
            </a:extLst>
          </p:cNvPr>
          <p:cNvSpPr>
            <a:spLocks noGrp="1"/>
          </p:cNvSpPr>
          <p:nvPr>
            <p:ph idx="1"/>
          </p:nvPr>
        </p:nvSpPr>
        <p:spPr>
          <a:xfrm>
            <a:off x="470263" y="1867989"/>
            <a:ext cx="8803739" cy="4990011"/>
          </a:xfrm>
        </p:spPr>
        <p:txBody>
          <a:bodyPr>
            <a:normAutofit/>
          </a:bodyPr>
          <a:lstStyle/>
          <a:p>
            <a:r>
              <a:rPr lang="en-US" sz="2400" dirty="0"/>
              <a:t>RTI highlight the responses of students to instructions. </a:t>
            </a:r>
          </a:p>
          <a:p>
            <a:r>
              <a:rPr lang="en-US" sz="2400" dirty="0"/>
              <a:t>The framework has three levels tier 1, tier 2 and tier 3. </a:t>
            </a:r>
          </a:p>
          <a:p>
            <a:r>
              <a:rPr lang="en-US" sz="2400" dirty="0"/>
              <a:t>Each level has a certain extent of instructions. </a:t>
            </a:r>
          </a:p>
          <a:p>
            <a:r>
              <a:rPr lang="en-US" sz="2400" dirty="0"/>
              <a:t>Tier 1 is about all students. </a:t>
            </a:r>
          </a:p>
          <a:p>
            <a:r>
              <a:rPr lang="en-US" sz="2400" dirty="0"/>
              <a:t>In tier 2 it involves well researched instructions for students who haven’t been able to grasp instructions in the first level. </a:t>
            </a:r>
          </a:p>
          <a:p>
            <a:r>
              <a:rPr lang="en-US" sz="2400" dirty="0"/>
              <a:t>Tier 3 becomes more individual based since the research in this level is intensive. </a:t>
            </a:r>
          </a:p>
          <a:p>
            <a:endParaRPr lang="en-KE" dirty="0"/>
          </a:p>
        </p:txBody>
      </p:sp>
    </p:spTree>
    <p:extLst>
      <p:ext uri="{BB962C8B-B14F-4D97-AF65-F5344CB8AC3E}">
        <p14:creationId xmlns:p14="http://schemas.microsoft.com/office/powerpoint/2010/main" val="2698009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D2927-A381-4DC4-A9C8-0CE5731E30C5}"/>
              </a:ext>
            </a:extLst>
          </p:cNvPr>
          <p:cNvSpPr>
            <a:spLocks noGrp="1"/>
          </p:cNvSpPr>
          <p:nvPr>
            <p:ph type="title"/>
          </p:nvPr>
        </p:nvSpPr>
        <p:spPr>
          <a:xfrm>
            <a:off x="677334" y="609600"/>
            <a:ext cx="8596668" cy="905691"/>
          </a:xfrm>
        </p:spPr>
        <p:txBody>
          <a:bodyPr/>
          <a:lstStyle/>
          <a:p>
            <a:pPr algn="ctr"/>
            <a:r>
              <a:rPr lang="en-US" dirty="0"/>
              <a:t>Initial Evaluation </a:t>
            </a:r>
            <a:endParaRPr lang="en-KE" dirty="0"/>
          </a:p>
        </p:txBody>
      </p:sp>
      <p:sp>
        <p:nvSpPr>
          <p:cNvPr id="3" name="Content Placeholder 2">
            <a:extLst>
              <a:ext uri="{FF2B5EF4-FFF2-40B4-BE49-F238E27FC236}">
                <a16:creationId xmlns:a16="http://schemas.microsoft.com/office/drawing/2014/main" id="{C87F27C8-D65C-42D3-A8AF-EAD852370587}"/>
              </a:ext>
            </a:extLst>
          </p:cNvPr>
          <p:cNvSpPr>
            <a:spLocks noGrp="1"/>
          </p:cNvSpPr>
          <p:nvPr>
            <p:ph idx="1"/>
          </p:nvPr>
        </p:nvSpPr>
        <p:spPr>
          <a:xfrm>
            <a:off x="470263" y="2160589"/>
            <a:ext cx="8490857" cy="4697411"/>
          </a:xfrm>
        </p:spPr>
        <p:txBody>
          <a:bodyPr>
            <a:normAutofit/>
          </a:bodyPr>
          <a:lstStyle/>
          <a:p>
            <a:r>
              <a:rPr lang="en-US" sz="2400" dirty="0"/>
              <a:t>Report to the district office in charge of schools. </a:t>
            </a:r>
          </a:p>
          <a:p>
            <a:r>
              <a:rPr lang="en-US" sz="2400" dirty="0"/>
              <a:t>Child Find and referrals.</a:t>
            </a:r>
          </a:p>
          <a:p>
            <a:r>
              <a:rPr lang="en-US" sz="2400" dirty="0"/>
              <a:t>Evaluation by the school. </a:t>
            </a:r>
          </a:p>
          <a:p>
            <a:r>
              <a:rPr lang="en-US" sz="2400" dirty="0"/>
              <a:t>Identification of special care. </a:t>
            </a:r>
          </a:p>
          <a:p>
            <a:r>
              <a:rPr lang="en-US" sz="2400" dirty="0"/>
              <a:t>Referral by teachers in the school. </a:t>
            </a:r>
            <a:endParaRPr lang="en-KE" sz="2400" dirty="0"/>
          </a:p>
        </p:txBody>
      </p:sp>
    </p:spTree>
    <p:extLst>
      <p:ext uri="{BB962C8B-B14F-4D97-AF65-F5344CB8AC3E}">
        <p14:creationId xmlns:p14="http://schemas.microsoft.com/office/powerpoint/2010/main" val="2147477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52A00C6-3479-4C51-8FDC-BC212228A73F}"/>
              </a:ext>
            </a:extLst>
          </p:cNvPr>
          <p:cNvSpPr>
            <a:spLocks noGrp="1"/>
          </p:cNvSpPr>
          <p:nvPr>
            <p:ph type="title"/>
          </p:nvPr>
        </p:nvSpPr>
        <p:spPr/>
        <p:txBody>
          <a:bodyPr/>
          <a:lstStyle/>
          <a:p>
            <a:r>
              <a:rPr lang="en-US" dirty="0"/>
              <a:t>Evaluation Panel</a:t>
            </a:r>
            <a:endParaRPr lang="en-KE" dirty="0"/>
          </a:p>
        </p:txBody>
      </p:sp>
      <p:pic>
        <p:nvPicPr>
          <p:cNvPr id="1026" name="Picture 2" descr="A Parent's Guide to Special Education">
            <a:extLst>
              <a:ext uri="{FF2B5EF4-FFF2-40B4-BE49-F238E27FC236}">
                <a16:creationId xmlns:a16="http://schemas.microsoft.com/office/drawing/2014/main" id="{26992DC8-61D5-4CEF-B242-924F94479932}"/>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9558" b="9558"/>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a:extLst>
              <a:ext uri="{FF2B5EF4-FFF2-40B4-BE49-F238E27FC236}">
                <a16:creationId xmlns:a16="http://schemas.microsoft.com/office/drawing/2014/main" id="{BFFEB20B-AACF-485A-B83B-4D7E35F57D52}"/>
              </a:ext>
            </a:extLst>
          </p:cNvPr>
          <p:cNvSpPr>
            <a:spLocks noGrp="1"/>
          </p:cNvSpPr>
          <p:nvPr>
            <p:ph type="body" sz="half" idx="2"/>
          </p:nvPr>
        </p:nvSpPr>
        <p:spPr/>
        <p:txBody>
          <a:bodyPr/>
          <a:lstStyle/>
          <a:p>
            <a:r>
              <a:rPr lang="en-US" dirty="0"/>
              <a:t>The panel meets after evaluation in order to determine if the child is legible for special education services.</a:t>
            </a:r>
            <a:endParaRPr lang="en-KE" dirty="0"/>
          </a:p>
        </p:txBody>
      </p:sp>
    </p:spTree>
    <p:extLst>
      <p:ext uri="{BB962C8B-B14F-4D97-AF65-F5344CB8AC3E}">
        <p14:creationId xmlns:p14="http://schemas.microsoft.com/office/powerpoint/2010/main" val="2747782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03FD2-1A9A-423E-A4CE-3653D060DA1D}"/>
              </a:ext>
            </a:extLst>
          </p:cNvPr>
          <p:cNvSpPr>
            <a:spLocks noGrp="1"/>
          </p:cNvSpPr>
          <p:nvPr>
            <p:ph type="title"/>
          </p:nvPr>
        </p:nvSpPr>
        <p:spPr>
          <a:xfrm>
            <a:off x="677334" y="609600"/>
            <a:ext cx="8596668" cy="944880"/>
          </a:xfrm>
        </p:spPr>
        <p:txBody>
          <a:bodyPr/>
          <a:lstStyle/>
          <a:p>
            <a:pPr algn="ctr"/>
            <a:r>
              <a:rPr lang="en-US" b="1" dirty="0"/>
              <a:t>Evaluation</a:t>
            </a:r>
          </a:p>
        </p:txBody>
      </p:sp>
      <p:sp>
        <p:nvSpPr>
          <p:cNvPr id="3" name="Content Placeholder 2">
            <a:extLst>
              <a:ext uri="{FF2B5EF4-FFF2-40B4-BE49-F238E27FC236}">
                <a16:creationId xmlns:a16="http://schemas.microsoft.com/office/drawing/2014/main" id="{EDEDB050-E20C-4465-BA48-5A349A8449AE}"/>
              </a:ext>
            </a:extLst>
          </p:cNvPr>
          <p:cNvSpPr>
            <a:spLocks noGrp="1"/>
          </p:cNvSpPr>
          <p:nvPr>
            <p:ph idx="1"/>
          </p:nvPr>
        </p:nvSpPr>
        <p:spPr>
          <a:xfrm>
            <a:off x="444137" y="1825625"/>
            <a:ext cx="8503920" cy="5032375"/>
          </a:xfrm>
        </p:spPr>
        <p:txBody>
          <a:bodyPr>
            <a:normAutofit/>
          </a:bodyPr>
          <a:lstStyle/>
          <a:p>
            <a:pPr lvl="1"/>
            <a:r>
              <a:rPr lang="en-US" sz="2400" dirty="0"/>
              <a:t>Written consent by the parent to the evaluator. </a:t>
            </a:r>
          </a:p>
          <a:p>
            <a:pPr lvl="1"/>
            <a:r>
              <a:rPr lang="en-US" sz="2400" dirty="0"/>
              <a:t>Meeting with evaluator to understand Procedural Safeguards. </a:t>
            </a:r>
          </a:p>
          <a:p>
            <a:pPr lvl="1"/>
            <a:r>
              <a:rPr lang="en-US" sz="2400" dirty="0"/>
              <a:t>Signature of the consent and timely return.</a:t>
            </a:r>
          </a:p>
          <a:p>
            <a:pPr lvl="1"/>
            <a:r>
              <a:rPr lang="en-US" sz="2400" dirty="0"/>
              <a:t>Evaluation by the relevant evaluators.</a:t>
            </a:r>
          </a:p>
          <a:p>
            <a:pPr lvl="1"/>
            <a:r>
              <a:rPr lang="en-US" sz="2400" dirty="0"/>
              <a:t>Panel to discuss on the eligibility of the child for special education services.</a:t>
            </a:r>
            <a:r>
              <a:rPr lang="en-US" dirty="0"/>
              <a:t> </a:t>
            </a:r>
          </a:p>
        </p:txBody>
      </p:sp>
    </p:spTree>
    <p:extLst>
      <p:ext uri="{BB962C8B-B14F-4D97-AF65-F5344CB8AC3E}">
        <p14:creationId xmlns:p14="http://schemas.microsoft.com/office/powerpoint/2010/main" val="3661517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051A0-23FA-44C3-96A6-60D5575A3FFC}"/>
              </a:ext>
            </a:extLst>
          </p:cNvPr>
          <p:cNvSpPr>
            <a:spLocks noGrp="1"/>
          </p:cNvSpPr>
          <p:nvPr>
            <p:ph type="title"/>
          </p:nvPr>
        </p:nvSpPr>
        <p:spPr>
          <a:xfrm>
            <a:off x="652175" y="139337"/>
            <a:ext cx="7826586" cy="1320800"/>
          </a:xfrm>
        </p:spPr>
        <p:txBody>
          <a:bodyPr/>
          <a:lstStyle/>
          <a:p>
            <a:pPr algn="ctr"/>
            <a:r>
              <a:rPr lang="en-US" dirty="0"/>
              <a:t>Eligibility for Special Education Services</a:t>
            </a:r>
            <a:endParaRPr lang="en-KE" dirty="0"/>
          </a:p>
        </p:txBody>
      </p:sp>
      <p:sp>
        <p:nvSpPr>
          <p:cNvPr id="3" name="Content Placeholder 2">
            <a:extLst>
              <a:ext uri="{FF2B5EF4-FFF2-40B4-BE49-F238E27FC236}">
                <a16:creationId xmlns:a16="http://schemas.microsoft.com/office/drawing/2014/main" id="{8D456FB5-34EE-40B0-B510-B1E5A25E9FCE}"/>
              </a:ext>
            </a:extLst>
          </p:cNvPr>
          <p:cNvSpPr>
            <a:spLocks noGrp="1"/>
          </p:cNvSpPr>
          <p:nvPr>
            <p:ph idx="1"/>
          </p:nvPr>
        </p:nvSpPr>
        <p:spPr>
          <a:xfrm>
            <a:off x="457200" y="2160589"/>
            <a:ext cx="8477794" cy="4697411"/>
          </a:xfrm>
        </p:spPr>
        <p:txBody>
          <a:bodyPr/>
          <a:lstStyle/>
          <a:p>
            <a:r>
              <a:rPr lang="en-US" dirty="0"/>
              <a:t>After evaluation, it is clear that there is a possibility one may or may not be legible for special education services. </a:t>
            </a:r>
          </a:p>
          <a:p>
            <a:r>
              <a:rPr lang="en-US" dirty="0"/>
              <a:t>The process of evaluation is the key factor to identify the eligibility of the child to receive special education care. </a:t>
            </a:r>
          </a:p>
          <a:p>
            <a:r>
              <a:rPr lang="en-US" dirty="0"/>
              <a:t>There are still options for the student if they do not qualify for special care. </a:t>
            </a:r>
          </a:p>
          <a:p>
            <a:r>
              <a:rPr lang="en-US" dirty="0">
                <a:solidFill>
                  <a:schemeClr val="tx1"/>
                </a:solidFill>
              </a:rPr>
              <a:t>Eligibility is well stipulated by the IDEA. </a:t>
            </a:r>
          </a:p>
          <a:p>
            <a:r>
              <a:rPr lang="en-US" dirty="0"/>
              <a:t>Some of the conditions include: </a:t>
            </a:r>
          </a:p>
          <a:p>
            <a:r>
              <a:rPr lang="en-US" dirty="0"/>
              <a:t>Visual impairments</a:t>
            </a:r>
          </a:p>
          <a:p>
            <a:r>
              <a:rPr lang="en-US" dirty="0"/>
              <a:t>Hearing impairments</a:t>
            </a:r>
          </a:p>
          <a:p>
            <a:r>
              <a:rPr lang="en-US" dirty="0"/>
              <a:t>Autism</a:t>
            </a:r>
          </a:p>
          <a:p>
            <a:r>
              <a:rPr lang="en-US" dirty="0"/>
              <a:t>Learning-related health issues. </a:t>
            </a:r>
            <a:endParaRPr lang="en-KE" dirty="0"/>
          </a:p>
          <a:p>
            <a:endParaRPr lang="en-KE" dirty="0"/>
          </a:p>
        </p:txBody>
      </p:sp>
    </p:spTree>
    <p:extLst>
      <p:ext uri="{BB962C8B-B14F-4D97-AF65-F5344CB8AC3E}">
        <p14:creationId xmlns:p14="http://schemas.microsoft.com/office/powerpoint/2010/main" val="3590878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242A2-406B-41FB-AF69-813CD25C9EDB}"/>
              </a:ext>
            </a:extLst>
          </p:cNvPr>
          <p:cNvSpPr>
            <a:spLocks noGrp="1"/>
          </p:cNvSpPr>
          <p:nvPr>
            <p:ph type="title"/>
          </p:nvPr>
        </p:nvSpPr>
        <p:spPr>
          <a:xfrm>
            <a:off x="677334" y="609600"/>
            <a:ext cx="8596668" cy="892629"/>
          </a:xfrm>
        </p:spPr>
        <p:txBody>
          <a:bodyPr>
            <a:normAutofit fontScale="90000"/>
          </a:bodyPr>
          <a:lstStyle/>
          <a:p>
            <a:pPr algn="ctr"/>
            <a:r>
              <a:rPr lang="en-US" b="1" dirty="0"/>
              <a:t>Referral policies and processes</a:t>
            </a:r>
            <a:br>
              <a:rPr lang="en-KE" dirty="0"/>
            </a:br>
            <a:endParaRPr lang="en-US" b="1" dirty="0"/>
          </a:p>
        </p:txBody>
      </p:sp>
      <p:sp>
        <p:nvSpPr>
          <p:cNvPr id="3" name="Content Placeholder 2">
            <a:extLst>
              <a:ext uri="{FF2B5EF4-FFF2-40B4-BE49-F238E27FC236}">
                <a16:creationId xmlns:a16="http://schemas.microsoft.com/office/drawing/2014/main" id="{37CB9D49-BCD4-41CD-95DD-FF5DBEC4A826}"/>
              </a:ext>
            </a:extLst>
          </p:cNvPr>
          <p:cNvSpPr>
            <a:spLocks noGrp="1"/>
          </p:cNvSpPr>
          <p:nvPr>
            <p:ph idx="1"/>
          </p:nvPr>
        </p:nvSpPr>
        <p:spPr>
          <a:xfrm>
            <a:off x="457200" y="1825624"/>
            <a:ext cx="8477794" cy="5032376"/>
          </a:xfrm>
        </p:spPr>
        <p:txBody>
          <a:bodyPr>
            <a:normAutofit/>
          </a:bodyPr>
          <a:lstStyle/>
          <a:p>
            <a:pPr fontAlgn="base"/>
            <a:r>
              <a:rPr lang="en-US" sz="2400" dirty="0"/>
              <a:t>All students have the right to fulfillment of certain needs in educational careers. </a:t>
            </a:r>
          </a:p>
          <a:p>
            <a:pPr fontAlgn="base"/>
            <a:r>
              <a:rPr lang="en-US" sz="2400" dirty="0"/>
              <a:t>Professional guidance is necessary in education for students to acquire the best knowledge of the world and the environment that around them. </a:t>
            </a:r>
          </a:p>
          <a:p>
            <a:pPr fontAlgn="base"/>
            <a:r>
              <a:rPr lang="en-US" sz="2400" dirty="0"/>
              <a:t>The students and children with unique needs requires a highly qualified professional in order to handle them in the best way possible (Bahr, &amp; </a:t>
            </a:r>
            <a:r>
              <a:rPr lang="en-US" sz="2400" dirty="0" err="1"/>
              <a:t>Kovaleski</a:t>
            </a:r>
            <a:r>
              <a:rPr lang="en-US" sz="2400" dirty="0"/>
              <a:t>, 2006). </a:t>
            </a:r>
          </a:p>
          <a:p>
            <a:pPr fontAlgn="base"/>
            <a:r>
              <a:rPr lang="en-US" sz="2400" dirty="0"/>
              <a:t>The student is taken for referral when a special need is identified. </a:t>
            </a:r>
            <a:endParaRPr lang="en-US" dirty="0"/>
          </a:p>
          <a:p>
            <a:endParaRPr lang="en-US" dirty="0"/>
          </a:p>
        </p:txBody>
      </p:sp>
    </p:spTree>
    <p:extLst>
      <p:ext uri="{BB962C8B-B14F-4D97-AF65-F5344CB8AC3E}">
        <p14:creationId xmlns:p14="http://schemas.microsoft.com/office/powerpoint/2010/main" val="28510588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1129</TotalTime>
  <Words>1630</Words>
  <Application>Microsoft Office PowerPoint</Application>
  <PresentationFormat>Widescreen</PresentationFormat>
  <Paragraphs>123</Paragraphs>
  <Slides>12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Wingdings 3</vt:lpstr>
      <vt:lpstr>Facet</vt:lpstr>
      <vt:lpstr>Basics of Special Education </vt:lpstr>
      <vt:lpstr>Introduction</vt:lpstr>
      <vt:lpstr>PowerPoint Presentation</vt:lpstr>
      <vt:lpstr>RTI Framework</vt:lpstr>
      <vt:lpstr>Initial Evaluation </vt:lpstr>
      <vt:lpstr>Evaluation Panel</vt:lpstr>
      <vt:lpstr>Evaluation</vt:lpstr>
      <vt:lpstr>Eligibility for Special Education Services</vt:lpstr>
      <vt:lpstr>Referral policies and processes </vt:lpstr>
      <vt:lpstr>Rights and Responsibilities of Parent in special education process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Proposal  First Generation College Students and Resilience at a 4-year university</dc:title>
  <dc:creator>Anonymous</dc:creator>
  <cp:lastModifiedBy>CHEGE</cp:lastModifiedBy>
  <cp:revision>104</cp:revision>
  <dcterms:created xsi:type="dcterms:W3CDTF">2020-03-23T15:29:43Z</dcterms:created>
  <dcterms:modified xsi:type="dcterms:W3CDTF">2021-06-15T16:13:03Z</dcterms:modified>
</cp:coreProperties>
</file>